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5" r:id="rId2"/>
    <p:sldId id="267" r:id="rId3"/>
    <p:sldId id="268" r:id="rId4"/>
    <p:sldId id="269" r:id="rId5"/>
    <p:sldId id="270" r:id="rId6"/>
    <p:sldId id="272" r:id="rId7"/>
    <p:sldId id="273" r:id="rId8"/>
    <p:sldId id="271" r:id="rId9"/>
    <p:sldId id="274" r:id="rId10"/>
  </p:sldIdLst>
  <p:sldSz cx="9144000" cy="6858000" type="screen4x3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9" autoAdjust="0"/>
    <p:restoredTop sz="94660"/>
  </p:normalViewPr>
  <p:slideViewPr>
    <p:cSldViewPr>
      <p:cViewPr varScale="1">
        <p:scale>
          <a:sx n="67" d="100"/>
          <a:sy n="67" d="100"/>
        </p:scale>
        <p:origin x="1256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04B4FF-1581-6BF3-4F32-1C583F60C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8FC6-7912-4C32-A804-98FBC43B576E}" type="datetimeFigureOut">
              <a:rPr lang="ja-JP" altLang="en-US"/>
              <a:pPr>
                <a:defRPr/>
              </a:pPr>
              <a:t>2024/10/18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42ED2B-CD60-4024-A7F3-33B72282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1C8FFF-D51E-D979-C67E-999CCDE31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6E2494-08D7-4F0E-8626-24F12B44661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59916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9913DA-E1A5-97E0-607E-9FD3426E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BF57-33D5-4CDC-B653-39CB981577DC}" type="datetimeFigureOut">
              <a:rPr lang="ja-JP" altLang="en-US"/>
              <a:pPr>
                <a:defRPr/>
              </a:pPr>
              <a:t>2024/10/18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9F2C09-CE78-162D-D2CB-482D8C18D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4D0E14-986E-417C-7114-BAF008CBB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4EB1D-3194-488C-AF3E-956E7850DC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017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DDDC5D-5201-8919-E194-4D1A9DA9F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C6B6D-39D4-4689-BF1F-5BE089FDFBEB}" type="datetimeFigureOut">
              <a:rPr lang="ja-JP" altLang="en-US"/>
              <a:pPr>
                <a:defRPr/>
              </a:pPr>
              <a:t>2024/10/18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BF6D72-C178-ACFE-75E0-2D7ADB0AC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B9D867-35AF-855E-671D-CA59C376D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2E6BF-8A83-49FB-85D8-AA55A5747B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539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A5A21D-9019-8443-B743-7A16F800F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54B85-E05B-42C7-8B4B-4C5F99EF4AC4}" type="datetimeFigureOut">
              <a:rPr lang="ja-JP" altLang="en-US"/>
              <a:pPr>
                <a:defRPr/>
              </a:pPr>
              <a:t>2024/10/18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ECD03B-9BC4-E3D1-A823-F6160A0E1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67F089-0BDB-22D2-4FF1-2BCD2C974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F218B-9DD5-4589-847F-1F8237F863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86712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5C6659-D5BE-17E4-0679-9DDE00571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0DC06-4E53-495B-AB54-FAECCC03D30C}" type="datetimeFigureOut">
              <a:rPr lang="ja-JP" altLang="en-US"/>
              <a:pPr>
                <a:defRPr/>
              </a:pPr>
              <a:t>2024/10/18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8B2868-6DA2-5692-76A1-64FF36A08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BC06C6-B5AE-7E6B-5FD7-52AED9932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EFDC4A-7FC9-4F78-8461-F00956CE71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9421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C7825841-AC77-3B6E-96C7-D7BDA2989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7E0DF-335C-43AC-8D38-15EAD232D686}" type="datetimeFigureOut">
              <a:rPr lang="ja-JP" altLang="en-US"/>
              <a:pPr>
                <a:defRPr/>
              </a:pPr>
              <a:t>2024/10/18</a:t>
            </a:fld>
            <a:endParaRPr lang="ja-JP" altLang="en-US" dirty="0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0686C48-6CEE-FEA1-34C8-07DBECB9E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7CC0F217-0638-B785-6E1B-9B84B80DC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F459B-34FA-4B83-A40A-4D7548377B7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138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707F27DE-4FFC-199C-2C2D-60055DF56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511BD-37AB-40B2-AB5D-6E51D51FDFF0}" type="datetimeFigureOut">
              <a:rPr lang="ja-JP" altLang="en-US"/>
              <a:pPr>
                <a:defRPr/>
              </a:pPr>
              <a:t>2024/10/18</a:t>
            </a:fld>
            <a:endParaRPr lang="ja-JP" altLang="en-US" dirty="0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469EA1B1-DB0D-C492-78D9-1B2900B09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38EB0711-8C42-FE82-CCDB-3E53DB00C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94362-9C23-47C8-8E60-5CD53B90485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8241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BA96EEFE-D88C-7AF6-6A6C-29A73427C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5FEE2-BF9B-4B7F-96D0-CD8EAB1DB4F4}" type="datetimeFigureOut">
              <a:rPr lang="ja-JP" altLang="en-US"/>
              <a:pPr>
                <a:defRPr/>
              </a:pPr>
              <a:t>2024/10/18</a:t>
            </a:fld>
            <a:endParaRPr lang="ja-JP" altLang="en-US" dirty="0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D0F9639F-40F6-B046-D606-FD9CB8C0A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36F6D697-F864-01FE-D2FE-0E4C535DD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570777-5A7D-4E7C-AB97-1494B7B9AFD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37792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D6E2A16C-1EFE-3D22-D154-72E1575CF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8D3F7-9A51-4E85-930D-2424B820A5D8}" type="datetimeFigureOut">
              <a:rPr lang="ja-JP" altLang="en-US"/>
              <a:pPr>
                <a:defRPr/>
              </a:pPr>
              <a:t>2024/10/18</a:t>
            </a:fld>
            <a:endParaRPr lang="ja-JP" altLang="en-US" dirty="0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667B4066-F407-0529-C68D-E15710985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B485E797-4E4C-8F8B-B59C-6148F5F43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FFF04-7D7A-4D07-96C1-D11460EC420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2393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A377CA9A-6DBE-E7B1-DE95-06C1AF18E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6FE1F-B2E1-4805-B0F1-842CF3D1D19A}" type="datetimeFigureOut">
              <a:rPr lang="ja-JP" altLang="en-US"/>
              <a:pPr>
                <a:defRPr/>
              </a:pPr>
              <a:t>2024/10/18</a:t>
            </a:fld>
            <a:endParaRPr lang="ja-JP" altLang="en-US" dirty="0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D42D0D6F-F9BC-3799-6BD4-BE21CC1F7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16FA36D1-A6C9-BAC2-BF7A-3667999C7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6AEB7-610A-4BA6-849B-480E342FC5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0341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7CC79AD5-DA21-75CD-CE4A-C83121390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60231-8950-4F26-AC64-B75E999CD9B8}" type="datetimeFigureOut">
              <a:rPr lang="ja-JP" altLang="en-US"/>
              <a:pPr>
                <a:defRPr/>
              </a:pPr>
              <a:t>2024/10/18</a:t>
            </a:fld>
            <a:endParaRPr lang="ja-JP" altLang="en-US" dirty="0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A8144724-956E-AD3A-A48F-80F4DCFFC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F3C92E3A-0768-567D-A74E-69448AEEE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365DB-AACE-48C0-B779-85A1074601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5188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DE3B7C37-1BDC-6B05-4DA5-5377B6437F9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BF8C9EFE-459C-BFC0-116A-DF9423DDAA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4F59D2-6BDE-4114-A010-BEF574DE47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fld id="{B3BA5B2C-F6E2-4CCB-A330-5B393CA3E58D}" type="datetimeFigureOut">
              <a:rPr lang="ja-JP" altLang="en-US"/>
              <a:pPr>
                <a:defRPr/>
              </a:pPr>
              <a:t>2024/10/18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9DCB29-B00D-469F-908F-A891C22D9E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A5DF11-C77E-45CF-B6A7-8E0D3AB718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B203BC64-A89B-4346-89BF-D2B37A46388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2.xml"/><Relationship Id="rId7" Type="http://schemas.openxmlformats.org/officeDocument/2006/relationships/slide" Target="slide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dn-naikaprod.pressidium.com/wp-content/uploads/2024/04/coi_kaitei2024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dn-naikaprod.pressidium.com/wp-content/uploads/2024/04/coi_kaitei2024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jams.med.or.jp/guideline/coi_guidelines_2022_e.pdf" TargetMode="Externa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jams.med.or.jp/guideline/coi_guidelines_2022_e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3">
            <a:extLst>
              <a:ext uri="{FF2B5EF4-FFF2-40B4-BE49-F238E27FC236}">
                <a16:creationId xmlns:a16="http://schemas.microsoft.com/office/drawing/2014/main" id="{1DDB1634-2AF6-499E-B491-BFCB3A87D866}"/>
              </a:ext>
            </a:extLst>
          </p:cNvPr>
          <p:cNvSpPr txBox="1">
            <a:spLocks noChangeArrowheads="1"/>
          </p:cNvSpPr>
          <p:nvPr/>
        </p:nvSpPr>
        <p:spPr>
          <a:xfrm>
            <a:off x="1063625" y="3290888"/>
            <a:ext cx="7016750" cy="10001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目次</a:t>
            </a:r>
            <a:endParaRPr lang="en-US" altLang="ja-JP" sz="24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ja-JP" sz="24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ja-JP" sz="24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ja-JP" sz="24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051" name="グループ化 10">
            <a:extLst>
              <a:ext uri="{FF2B5EF4-FFF2-40B4-BE49-F238E27FC236}">
                <a16:creationId xmlns:a16="http://schemas.microsoft.com/office/drawing/2014/main" id="{D4956A8F-59B0-FFD0-E7FE-56C789AFC7F0}"/>
              </a:ext>
            </a:extLst>
          </p:cNvPr>
          <p:cNvGrpSpPr>
            <a:grpSpLocks/>
          </p:cNvGrpSpPr>
          <p:nvPr/>
        </p:nvGrpSpPr>
        <p:grpSpPr bwMode="auto">
          <a:xfrm>
            <a:off x="463550" y="525463"/>
            <a:ext cx="8302625" cy="5711825"/>
            <a:chOff x="481806" y="718618"/>
            <a:chExt cx="8302625" cy="5709561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46252932-8FAC-4435-9B3F-EF52D2B1AE92}"/>
                </a:ext>
              </a:extLst>
            </p:cNvPr>
            <p:cNvSpPr/>
            <p:nvPr/>
          </p:nvSpPr>
          <p:spPr>
            <a:xfrm>
              <a:off x="481806" y="718618"/>
              <a:ext cx="8302625" cy="5709561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055" name="テキスト ボックス 4">
              <a:extLst>
                <a:ext uri="{FF2B5EF4-FFF2-40B4-BE49-F238E27FC236}">
                  <a16:creationId xmlns:a16="http://schemas.microsoft.com/office/drawing/2014/main" id="{37D7EE74-45D3-B558-FE51-AADEB76330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6624" y="1014119"/>
              <a:ext cx="7200900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4000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日本糖尿病学会</a:t>
              </a:r>
              <a:endParaRPr lang="en-US" altLang="ja-JP" sz="4000" b="1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4000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ＣＯＩ開示</a:t>
              </a:r>
              <a:endParaRPr lang="en-US" altLang="ja-JP" sz="4000" b="1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2052" name="図 15">
            <a:extLst>
              <a:ext uri="{FF2B5EF4-FFF2-40B4-BE49-F238E27FC236}">
                <a16:creationId xmlns:a16="http://schemas.microsoft.com/office/drawing/2014/main" id="{84B45555-4EBD-3060-9C51-675A1DE28B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822325"/>
            <a:ext cx="11525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3">
            <a:extLst>
              <a:ext uri="{FF2B5EF4-FFF2-40B4-BE49-F238E27FC236}">
                <a16:creationId xmlns:a16="http://schemas.microsoft.com/office/drawing/2014/main" id="{8AF87FD7-7BEF-44D9-A829-E013CDB8294D}"/>
              </a:ext>
            </a:extLst>
          </p:cNvPr>
          <p:cNvSpPr txBox="1">
            <a:spLocks noChangeArrowheads="1"/>
          </p:cNvSpPr>
          <p:nvPr/>
        </p:nvSpPr>
        <p:spPr>
          <a:xfrm>
            <a:off x="539750" y="2790825"/>
            <a:ext cx="8140700" cy="31591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目次</a:t>
            </a:r>
            <a:endParaRPr lang="en-US" altLang="ja-JP" sz="24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ja-JP" sz="24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57250" lvl="2" indent="0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演者・座長用（共通）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開示あり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		…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hlinkClick r:id="rId3" action="ppaction://hlinksldjump"/>
              </a:rPr>
              <a:t>2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57250" lvl="2" indent="0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演者・座長用（共通）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開示無し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	…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hlinkClick r:id="rId4" action="ppaction://hlinksldjump"/>
              </a:rPr>
              <a:t>3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57250" lvl="2" indent="0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English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version	If you have disclosure	…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hlinkClick r:id="rId5" action="ppaction://hlinksldjump"/>
              </a:rPr>
              <a:t>4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57250" lvl="2" indent="0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English version 	If you have no disclosure	…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hlinkClick r:id="rId6" action="ppaction://hlinksldjump"/>
              </a:rPr>
              <a:t>5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57250" lvl="2" indent="0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57250" lvl="2" indent="0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参考）開示項目・基準額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			…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hlinkClick r:id="rId7" action="ppaction://hlinksldjump"/>
              </a:rPr>
              <a:t>6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57250" lvl="2" indent="0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Reference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Item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to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disclose			…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hlinkClick r:id="rId8" action="ppaction://hlinksldjump"/>
              </a:rPr>
              <a:t>8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グループ化 5">
            <a:extLst>
              <a:ext uri="{FF2B5EF4-FFF2-40B4-BE49-F238E27FC236}">
                <a16:creationId xmlns:a16="http://schemas.microsoft.com/office/drawing/2014/main" id="{93043884-31AC-C29E-0723-13932A5845A7}"/>
              </a:ext>
            </a:extLst>
          </p:cNvPr>
          <p:cNvGrpSpPr>
            <a:grpSpLocks/>
          </p:cNvGrpSpPr>
          <p:nvPr/>
        </p:nvGrpSpPr>
        <p:grpSpPr bwMode="auto">
          <a:xfrm>
            <a:off x="463550" y="525463"/>
            <a:ext cx="8302625" cy="2471737"/>
            <a:chOff x="481806" y="718618"/>
            <a:chExt cx="8302625" cy="2470747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749F1366-0637-4FEC-8663-57D207A0E9D8}"/>
                </a:ext>
              </a:extLst>
            </p:cNvPr>
            <p:cNvSpPr/>
            <p:nvPr/>
          </p:nvSpPr>
          <p:spPr>
            <a:xfrm>
              <a:off x="481806" y="718618"/>
              <a:ext cx="8302625" cy="2470747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083" name="テキスト ボックス 4">
              <a:extLst>
                <a:ext uri="{FF2B5EF4-FFF2-40B4-BE49-F238E27FC236}">
                  <a16:creationId xmlns:a16="http://schemas.microsoft.com/office/drawing/2014/main" id="{86DE8C6E-7DBF-C92F-74AB-52D18A29CF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6624" y="1014119"/>
              <a:ext cx="7200900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4000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日本糖尿病学会</a:t>
              </a:r>
              <a:endParaRPr lang="en-US" altLang="ja-JP" sz="4000" b="1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4000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ＣＯＩ開示</a:t>
              </a:r>
              <a:endParaRPr lang="en-US" altLang="ja-JP" sz="4000" b="1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075" name="テキスト ボックス 5">
            <a:extLst>
              <a:ext uri="{FF2B5EF4-FFF2-40B4-BE49-F238E27FC236}">
                <a16:creationId xmlns:a16="http://schemas.microsoft.com/office/drawing/2014/main" id="{9F102DE3-B2D7-DDA6-C5EB-59A5D1671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825" y="2366963"/>
            <a:ext cx="84248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Meiryo UI" panose="020B0604030504040204" pitchFamily="50" charset="-128"/>
                <a:ea typeface="Meiryo UI" panose="020B0604030504040204" pitchFamily="50" charset="-128"/>
              </a:rPr>
              <a:t>座長名 </a:t>
            </a:r>
            <a:r>
              <a:rPr lang="en-US" altLang="ja-JP" sz="18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or</a:t>
            </a:r>
            <a:r>
              <a:rPr lang="en-US" altLang="ja-JP" sz="180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800">
                <a:latin typeface="Meiryo UI" panose="020B0604030504040204" pitchFamily="50" charset="-128"/>
                <a:ea typeface="Meiryo UI" panose="020B0604030504040204" pitchFamily="50" charset="-128"/>
              </a:rPr>
              <a:t>発表者名：東京一郎、</a:t>
            </a:r>
            <a:r>
              <a:rPr lang="zh-TW" altLang="en-US" sz="1800">
                <a:latin typeface="Meiryo UI" panose="020B0604030504040204" pitchFamily="50" charset="-128"/>
                <a:ea typeface="Meiryo UI" panose="020B0604030504040204" pitchFamily="50" charset="-128"/>
              </a:rPr>
              <a:t>京都次郎、</a:t>
            </a:r>
            <a:r>
              <a:rPr lang="ja-JP" altLang="en-US" sz="1800">
                <a:latin typeface="Meiryo UI" panose="020B0604030504040204" pitchFamily="50" charset="-128"/>
                <a:ea typeface="Meiryo UI" panose="020B0604030504040204" pitchFamily="50" charset="-128"/>
              </a:rPr>
              <a:t>◎</a:t>
            </a:r>
            <a:r>
              <a:rPr lang="zh-TW" altLang="en-US" sz="1800">
                <a:latin typeface="Meiryo UI" panose="020B0604030504040204" pitchFamily="50" charset="-128"/>
                <a:ea typeface="Meiryo UI" panose="020B0604030504040204" pitchFamily="50" charset="-128"/>
              </a:rPr>
              <a:t>大阪三郎　（◎代表者）</a:t>
            </a:r>
            <a:endParaRPr lang="ja-JP" altLang="en-US" sz="18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吹き出し 7">
            <a:extLst>
              <a:ext uri="{FF2B5EF4-FFF2-40B4-BE49-F238E27FC236}">
                <a16:creationId xmlns:a16="http://schemas.microsoft.com/office/drawing/2014/main" id="{3DB742D8-E1F6-4C44-B79B-6F3827862295}"/>
              </a:ext>
            </a:extLst>
          </p:cNvPr>
          <p:cNvSpPr/>
          <p:nvPr/>
        </p:nvSpPr>
        <p:spPr>
          <a:xfrm>
            <a:off x="8864600" y="3429000"/>
            <a:ext cx="3681413" cy="2808288"/>
          </a:xfrm>
          <a:prstGeom prst="wedgeRectCallout">
            <a:avLst>
              <a:gd name="adj1" fmla="val -71834"/>
              <a:gd name="adj2" fmla="val -3278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ja-JP" altLang="en-US" sz="1600" b="1" u="sng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過去</a:t>
            </a:r>
            <a:r>
              <a:rPr lang="en-US" altLang="ja-JP" sz="1600" b="1" u="sng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600" b="1" u="sng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年間における</a:t>
            </a:r>
            <a:r>
              <a:rPr lang="en-US" altLang="ja-JP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状態が「有」に該当する項目をすべて記載する。</a:t>
            </a:r>
            <a:endParaRPr lang="en-US" altLang="ja-JP" sz="16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 eaLnBrk="1" hangingPunct="1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・項目番号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(1)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(9)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は不要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 eaLnBrk="1" hangingPunct="1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・金額の記載は不要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 eaLnBrk="1" hangingPunct="1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・該当者の氏名は不要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 eaLnBrk="1" hangingPunct="1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・該当項目のみ企業・団体名を記入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 eaLnBrk="1" hangingPunct="1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（「無」の項目は記載不要）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endParaRPr lang="en-US" altLang="ja-JP" sz="16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開示項目はスライド</a:t>
            </a:r>
            <a:r>
              <a:rPr lang="en-US" altLang="ja-JP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参照</a:t>
            </a:r>
            <a:endParaRPr lang="en-US" altLang="ja-JP" sz="16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四角形吹き出し 8">
            <a:extLst>
              <a:ext uri="{FF2B5EF4-FFF2-40B4-BE49-F238E27FC236}">
                <a16:creationId xmlns:a16="http://schemas.microsoft.com/office/drawing/2014/main" id="{C31FC011-0C1F-4358-9858-E7B9D6B990E5}"/>
              </a:ext>
            </a:extLst>
          </p:cNvPr>
          <p:cNvSpPr/>
          <p:nvPr/>
        </p:nvSpPr>
        <p:spPr>
          <a:xfrm>
            <a:off x="8853488" y="1389063"/>
            <a:ext cx="3159125" cy="1152525"/>
          </a:xfrm>
          <a:prstGeom prst="wedgeRectCallout">
            <a:avLst>
              <a:gd name="adj1" fmla="val -70324"/>
              <a:gd name="adj2" fmla="val 58053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座長：座長名を記載する</a:t>
            </a:r>
            <a:endParaRPr lang="en-US" altLang="ja-JP" sz="16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発表者：発表者・共同発表者全員の氏名を記載し、代表者に◎</a:t>
            </a:r>
            <a:endParaRPr lang="en-US" altLang="ja-JP" sz="16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状態がない人も含む）</a:t>
            </a:r>
            <a:endParaRPr lang="en-US" altLang="ja-JP" sz="16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1DDB1634-2AF6-499E-B491-BFCB3A87D866}"/>
              </a:ext>
            </a:extLst>
          </p:cNvPr>
          <p:cNvSpPr txBox="1">
            <a:spLocks noChangeArrowheads="1"/>
          </p:cNvSpPr>
          <p:nvPr/>
        </p:nvSpPr>
        <p:spPr>
          <a:xfrm>
            <a:off x="866775" y="3419475"/>
            <a:ext cx="7375525" cy="281781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ja-JP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本演目に関連し、開示すべき</a:t>
            </a:r>
            <a:r>
              <a:rPr lang="en-US" altLang="ja-JP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関係にある企業などとして、</a:t>
            </a:r>
            <a:endParaRPr lang="en-US" altLang="ja-JP" sz="20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(1)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顧問：　　　　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(2)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株保有・利益：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(3)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特許使用料：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(4)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講演料：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(5)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原稿料：　　　　　　　　　　　　 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(6)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受託研究・共同研究費：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(7)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奨学寄付金：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(8)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寄付講座所属：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(9)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贈答品などの報酬：　</a:t>
            </a: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 　</a:t>
            </a:r>
            <a:endParaRPr lang="en-US" altLang="ja-JP" sz="14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79" name="正方形/長方形 20">
            <a:extLst>
              <a:ext uri="{FF2B5EF4-FFF2-40B4-BE49-F238E27FC236}">
                <a16:creationId xmlns:a16="http://schemas.microsoft.com/office/drawing/2014/main" id="{F6BC0B60-B310-24BC-59A0-BC04D800E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1888" y="5008563"/>
            <a:ext cx="3744912" cy="132397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（記載例）　　</a:t>
            </a:r>
            <a:endParaRPr lang="en-US" altLang="ja-JP" sz="2000" b="1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ja-JP" sz="2000" b="1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講演料：　</a:t>
            </a:r>
            <a:r>
              <a:rPr lang="en-US" altLang="ja-JP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r>
              <a:rPr lang="ja-JP" altLang="en-US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製薬、</a:t>
            </a:r>
            <a:r>
              <a:rPr lang="en-US" altLang="ja-JP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</a:t>
            </a:r>
            <a:r>
              <a:rPr lang="ja-JP" altLang="en-US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製薬　　　　　　　　　　</a:t>
            </a:r>
            <a:endParaRPr lang="en-US" altLang="ja-JP" sz="2000" b="1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原稿料：　</a:t>
            </a:r>
            <a:r>
              <a:rPr lang="en-US" altLang="ja-JP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r>
              <a:rPr lang="ja-JP" altLang="en-US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製薬　　　　　　　　　　　  　　　　</a:t>
            </a:r>
            <a:endParaRPr lang="en-US" altLang="ja-JP" sz="2000" b="1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奨学寄付金：　</a:t>
            </a:r>
            <a:r>
              <a:rPr lang="en-US" altLang="ja-JP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</a:t>
            </a:r>
            <a:r>
              <a:rPr lang="ja-JP" altLang="en-US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製薬、</a:t>
            </a:r>
            <a:r>
              <a:rPr lang="en-US" altLang="ja-JP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</a:t>
            </a:r>
            <a:r>
              <a:rPr lang="ja-JP" altLang="en-US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製薬　</a:t>
            </a:r>
            <a:endParaRPr lang="ja-JP" altLang="en-US" sz="20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080" name="図 13">
            <a:extLst>
              <a:ext uri="{FF2B5EF4-FFF2-40B4-BE49-F238E27FC236}">
                <a16:creationId xmlns:a16="http://schemas.microsoft.com/office/drawing/2014/main" id="{D86C8470-0768-1684-36C0-C73EC18980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822325"/>
            <a:ext cx="11525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四角形吹き出し 8">
            <a:extLst>
              <a:ext uri="{FF2B5EF4-FFF2-40B4-BE49-F238E27FC236}">
                <a16:creationId xmlns:a16="http://schemas.microsoft.com/office/drawing/2014/main" id="{E9A794AC-FF26-4C57-879E-FB032890A6FA}"/>
              </a:ext>
            </a:extLst>
          </p:cNvPr>
          <p:cNvSpPr/>
          <p:nvPr/>
        </p:nvSpPr>
        <p:spPr>
          <a:xfrm>
            <a:off x="-1444625" y="1944688"/>
            <a:ext cx="2235200" cy="596900"/>
          </a:xfrm>
          <a:prstGeom prst="wedgeRectCallout">
            <a:avLst>
              <a:gd name="adj1" fmla="val 57828"/>
              <a:gd name="adj2" fmla="val 44007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座長名・演者名を選択</a:t>
            </a:r>
            <a:endParaRPr lang="en-US" altLang="ja-JP" sz="16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（不要な方を削除）</a:t>
            </a:r>
            <a:endParaRPr lang="en-US" altLang="ja-JP" sz="16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3">
            <a:extLst>
              <a:ext uri="{FF2B5EF4-FFF2-40B4-BE49-F238E27FC236}">
                <a16:creationId xmlns:a16="http://schemas.microsoft.com/office/drawing/2014/main" id="{1DDB1634-2AF6-499E-B491-BFCB3A87D866}"/>
              </a:ext>
            </a:extLst>
          </p:cNvPr>
          <p:cNvSpPr txBox="1">
            <a:spLocks noChangeArrowheads="1"/>
          </p:cNvSpPr>
          <p:nvPr/>
        </p:nvSpPr>
        <p:spPr>
          <a:xfrm>
            <a:off x="989013" y="4338638"/>
            <a:ext cx="7016750" cy="10001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本演目に関連し、</a:t>
            </a:r>
            <a:endParaRPr lang="en-US" altLang="ja-JP" sz="24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開示すべき</a:t>
            </a:r>
            <a:r>
              <a:rPr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関係にある企業などはありません。　　　 　</a:t>
            </a:r>
            <a:endParaRPr lang="en-US" altLang="ja-JP" sz="24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099" name="グループ化 10">
            <a:extLst>
              <a:ext uri="{FF2B5EF4-FFF2-40B4-BE49-F238E27FC236}">
                <a16:creationId xmlns:a16="http://schemas.microsoft.com/office/drawing/2014/main" id="{9B3C760B-FC9D-9FF9-AA8E-137A6FBCC773}"/>
              </a:ext>
            </a:extLst>
          </p:cNvPr>
          <p:cNvGrpSpPr>
            <a:grpSpLocks/>
          </p:cNvGrpSpPr>
          <p:nvPr/>
        </p:nvGrpSpPr>
        <p:grpSpPr bwMode="auto">
          <a:xfrm>
            <a:off x="463550" y="525463"/>
            <a:ext cx="8302625" cy="2471737"/>
            <a:chOff x="481806" y="718618"/>
            <a:chExt cx="8302625" cy="2470747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46252932-8FAC-4435-9B3F-EF52D2B1AE92}"/>
                </a:ext>
              </a:extLst>
            </p:cNvPr>
            <p:cNvSpPr/>
            <p:nvPr/>
          </p:nvSpPr>
          <p:spPr>
            <a:xfrm>
              <a:off x="481806" y="718618"/>
              <a:ext cx="8302625" cy="2470747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105" name="テキスト ボックス 4">
              <a:extLst>
                <a:ext uri="{FF2B5EF4-FFF2-40B4-BE49-F238E27FC236}">
                  <a16:creationId xmlns:a16="http://schemas.microsoft.com/office/drawing/2014/main" id="{BF3F43A7-9684-EF44-C15F-043A6DC70C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6624" y="1014119"/>
              <a:ext cx="7200900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4000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日本糖尿病学会</a:t>
              </a:r>
              <a:endParaRPr lang="en-US" altLang="ja-JP" sz="4000" b="1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4000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ＣＯＩ開示</a:t>
              </a:r>
              <a:endParaRPr lang="en-US" altLang="ja-JP" sz="4000" b="1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4100" name="テキスト ボックス 5">
            <a:extLst>
              <a:ext uri="{FF2B5EF4-FFF2-40B4-BE49-F238E27FC236}">
                <a16:creationId xmlns:a16="http://schemas.microsoft.com/office/drawing/2014/main" id="{10F6D655-6A3D-D178-BD56-05FA77F599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825" y="2366963"/>
            <a:ext cx="84248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Meiryo UI" panose="020B0604030504040204" pitchFamily="50" charset="-128"/>
                <a:ea typeface="Meiryo UI" panose="020B0604030504040204" pitchFamily="50" charset="-128"/>
              </a:rPr>
              <a:t>座長名 </a:t>
            </a:r>
            <a:r>
              <a:rPr lang="en-US" altLang="ja-JP" sz="18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or</a:t>
            </a:r>
            <a:r>
              <a:rPr lang="en-US" altLang="ja-JP" sz="180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800">
                <a:latin typeface="Meiryo UI" panose="020B0604030504040204" pitchFamily="50" charset="-128"/>
                <a:ea typeface="Meiryo UI" panose="020B0604030504040204" pitchFamily="50" charset="-128"/>
              </a:rPr>
              <a:t>発表者名：東京一郎、</a:t>
            </a:r>
            <a:r>
              <a:rPr lang="zh-TW" altLang="en-US" sz="1800">
                <a:latin typeface="Meiryo UI" panose="020B0604030504040204" pitchFamily="50" charset="-128"/>
                <a:ea typeface="Meiryo UI" panose="020B0604030504040204" pitchFamily="50" charset="-128"/>
              </a:rPr>
              <a:t>京都次郎、</a:t>
            </a:r>
            <a:r>
              <a:rPr lang="ja-JP" altLang="en-US" sz="1800">
                <a:latin typeface="Meiryo UI" panose="020B0604030504040204" pitchFamily="50" charset="-128"/>
                <a:ea typeface="Meiryo UI" panose="020B0604030504040204" pitchFamily="50" charset="-128"/>
              </a:rPr>
              <a:t>◎</a:t>
            </a:r>
            <a:r>
              <a:rPr lang="zh-TW" altLang="en-US" sz="1800">
                <a:latin typeface="Meiryo UI" panose="020B0604030504040204" pitchFamily="50" charset="-128"/>
                <a:ea typeface="Meiryo UI" panose="020B0604030504040204" pitchFamily="50" charset="-128"/>
              </a:rPr>
              <a:t>大阪三郎　（◎代表者）</a:t>
            </a:r>
            <a:endParaRPr lang="ja-JP" altLang="en-US" sz="18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101" name="図 15">
            <a:extLst>
              <a:ext uri="{FF2B5EF4-FFF2-40B4-BE49-F238E27FC236}">
                <a16:creationId xmlns:a16="http://schemas.microsoft.com/office/drawing/2014/main" id="{3D042081-CDF9-9DF7-CAAD-48C707709D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822325"/>
            <a:ext cx="11525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四角形吹き出し 8">
            <a:extLst>
              <a:ext uri="{FF2B5EF4-FFF2-40B4-BE49-F238E27FC236}">
                <a16:creationId xmlns:a16="http://schemas.microsoft.com/office/drawing/2014/main" id="{1D058549-86C8-4CD3-97A8-7216F1868278}"/>
              </a:ext>
            </a:extLst>
          </p:cNvPr>
          <p:cNvSpPr/>
          <p:nvPr/>
        </p:nvSpPr>
        <p:spPr>
          <a:xfrm>
            <a:off x="-1444625" y="1944688"/>
            <a:ext cx="2235200" cy="596900"/>
          </a:xfrm>
          <a:prstGeom prst="wedgeRectCallout">
            <a:avLst>
              <a:gd name="adj1" fmla="val 57828"/>
              <a:gd name="adj2" fmla="val 44007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座長名・演者名を選択</a:t>
            </a:r>
            <a:endParaRPr lang="en-US" altLang="ja-JP" sz="16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（不要な方を削除）</a:t>
            </a:r>
            <a:endParaRPr lang="en-US" altLang="ja-JP" sz="16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四角形吹き出し 8">
            <a:extLst>
              <a:ext uri="{FF2B5EF4-FFF2-40B4-BE49-F238E27FC236}">
                <a16:creationId xmlns:a16="http://schemas.microsoft.com/office/drawing/2014/main" id="{2C3A5899-F775-4A90-9FC8-21C0000B7173}"/>
              </a:ext>
            </a:extLst>
          </p:cNvPr>
          <p:cNvSpPr/>
          <p:nvPr/>
        </p:nvSpPr>
        <p:spPr>
          <a:xfrm>
            <a:off x="8853488" y="1389063"/>
            <a:ext cx="3159125" cy="1152525"/>
          </a:xfrm>
          <a:prstGeom prst="wedgeRectCallout">
            <a:avLst>
              <a:gd name="adj1" fmla="val -70324"/>
              <a:gd name="adj2" fmla="val 58053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座長：座長名を記載する</a:t>
            </a:r>
            <a:endParaRPr lang="en-US" altLang="ja-JP" sz="16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発表者：発表者・共同発表者全員の氏名を記載し、代表者に◎</a:t>
            </a:r>
            <a:endParaRPr lang="en-US" altLang="ja-JP" sz="16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16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状態がない人も含む）</a:t>
            </a:r>
            <a:endParaRPr lang="en-US" altLang="ja-JP" sz="16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四角形吹き出し 7">
            <a:extLst>
              <a:ext uri="{FF2B5EF4-FFF2-40B4-BE49-F238E27FC236}">
                <a16:creationId xmlns:a16="http://schemas.microsoft.com/office/drawing/2014/main" id="{3DB742D8-E1F6-4C44-B79B-6F3827862295}"/>
              </a:ext>
            </a:extLst>
          </p:cNvPr>
          <p:cNvSpPr/>
          <p:nvPr/>
        </p:nvSpPr>
        <p:spPr>
          <a:xfrm>
            <a:off x="8912225" y="3336925"/>
            <a:ext cx="3937000" cy="2462213"/>
          </a:xfrm>
          <a:prstGeom prst="wedgeRectCallout">
            <a:avLst>
              <a:gd name="adj1" fmla="val -71834"/>
              <a:gd name="adj2" fmla="val -3278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altLang="ja-JP" sz="12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List all items for which COI status </a:t>
            </a:r>
            <a:r>
              <a:rPr lang="en-US" altLang="ja-JP" sz="1200" b="1" u="sng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 the last three years </a:t>
            </a:r>
            <a:r>
              <a:rPr lang="en-US" altLang="ja-JP" sz="12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corresponds to ‘Yes’.</a:t>
            </a:r>
          </a:p>
          <a:p>
            <a:pPr eaLnBrk="1" hangingPunct="1">
              <a:defRPr/>
            </a:pP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Omit item numbers (1) to (9).</a:t>
            </a: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Omit the amount.</a:t>
            </a: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Omit the name of the relevant person.</a:t>
            </a: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List the name of the company/organization only for the relevant items.</a:t>
            </a:r>
          </a:p>
          <a:p>
            <a:pPr lvl="1" eaLnBrk="1" hangingPunct="1">
              <a:defRPr/>
            </a:pP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(Items marked ‘No’ need to be omitted.)</a:t>
            </a:r>
          </a:p>
          <a:p>
            <a:pPr eaLnBrk="1" hangingPunct="1">
              <a:defRPr/>
            </a:pPr>
            <a:endParaRPr lang="en-US" altLang="ja-JP" sz="12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2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*Refer to slides 7 and 8 for items to disclose.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5123" name="グループ化 9">
            <a:extLst>
              <a:ext uri="{FF2B5EF4-FFF2-40B4-BE49-F238E27FC236}">
                <a16:creationId xmlns:a16="http://schemas.microsoft.com/office/drawing/2014/main" id="{F31A2C12-2D91-E64C-D6F7-29B39D81D85E}"/>
              </a:ext>
            </a:extLst>
          </p:cNvPr>
          <p:cNvGrpSpPr>
            <a:grpSpLocks/>
          </p:cNvGrpSpPr>
          <p:nvPr/>
        </p:nvGrpSpPr>
        <p:grpSpPr bwMode="auto">
          <a:xfrm>
            <a:off x="463550" y="525463"/>
            <a:ext cx="8302625" cy="2471737"/>
            <a:chOff x="481806" y="718618"/>
            <a:chExt cx="8302625" cy="2470747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C94D5D4C-0856-428F-85DF-EF3758515716}"/>
                </a:ext>
              </a:extLst>
            </p:cNvPr>
            <p:cNvSpPr/>
            <p:nvPr/>
          </p:nvSpPr>
          <p:spPr>
            <a:xfrm>
              <a:off x="481806" y="718618"/>
              <a:ext cx="8302625" cy="2470747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テキスト ボックス 4">
              <a:extLst>
                <a:ext uri="{FF2B5EF4-FFF2-40B4-BE49-F238E27FC236}">
                  <a16:creationId xmlns:a16="http://schemas.microsoft.com/office/drawing/2014/main" id="{430347CD-F994-4331-B264-3896863EB3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7269" y="1013775"/>
              <a:ext cx="7200900" cy="1447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r>
                <a:rPr lang="en-US" altLang="ja-JP" sz="4000" b="1" spc="-150" dirty="0">
                  <a:solidFill>
                    <a:srgbClr val="000000"/>
                  </a:solidFill>
                  <a:latin typeface="+mj-lt"/>
                  <a:ea typeface="MS UI Gothic" pitchFamily="50" charset="-128"/>
                </a:rPr>
                <a:t>The Japan Diabetes Society</a:t>
              </a:r>
            </a:p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r>
                <a:rPr lang="en-US" altLang="ja-JP" sz="4000" b="1" spc="-150" dirty="0">
                  <a:solidFill>
                    <a:srgbClr val="000000"/>
                  </a:solidFill>
                  <a:latin typeface="+mj-lt"/>
                  <a:ea typeface="MS UI Gothic" pitchFamily="50" charset="-128"/>
                </a:rPr>
                <a:t>COI	Disclosure</a:t>
              </a:r>
            </a:p>
          </p:txBody>
        </p:sp>
      </p:grpSp>
      <p:sp>
        <p:nvSpPr>
          <p:cNvPr id="5124" name="テキスト ボックス 5">
            <a:extLst>
              <a:ext uri="{FF2B5EF4-FFF2-40B4-BE49-F238E27FC236}">
                <a16:creationId xmlns:a16="http://schemas.microsoft.com/office/drawing/2014/main" id="{2D911502-CF41-7DEC-E8B1-4B9375146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825" y="2366963"/>
            <a:ext cx="84248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ea typeface="ＭＳ ゴシック" panose="020B0609070205080204" pitchFamily="49" charset="-128"/>
                <a:cs typeface="Arial" panose="020B0604020202020204" pitchFamily="34" charset="0"/>
              </a:rPr>
              <a:t>Name of Speakers</a:t>
            </a:r>
            <a:r>
              <a:rPr lang="ja-JP" altLang="en-US" sz="1800">
                <a:ea typeface="ＭＳ ゴシック" panose="020B0609070205080204" pitchFamily="49" charset="-128"/>
                <a:cs typeface="Arial" panose="020B0604020202020204" pitchFamily="34" charset="0"/>
              </a:rPr>
              <a:t> </a:t>
            </a:r>
            <a:r>
              <a:rPr lang="en-US" altLang="ja-JP" sz="1800">
                <a:solidFill>
                  <a:srgbClr val="FF0000"/>
                </a:solidFill>
                <a:ea typeface="ＭＳ ゴシック" panose="020B0609070205080204" pitchFamily="49" charset="-128"/>
                <a:cs typeface="Arial" panose="020B0604020202020204" pitchFamily="34" charset="0"/>
              </a:rPr>
              <a:t>or</a:t>
            </a:r>
            <a:r>
              <a:rPr lang="ja-JP" altLang="en-US" sz="1800">
                <a:ea typeface="ＭＳ ゴシック" panose="020B0609070205080204" pitchFamily="49" charset="-128"/>
                <a:cs typeface="Arial" panose="020B0604020202020204" pitchFamily="34" charset="0"/>
              </a:rPr>
              <a:t> </a:t>
            </a:r>
            <a:r>
              <a:rPr lang="en-US" altLang="ja-JP" sz="1800">
                <a:ea typeface="ＭＳ ゴシック" panose="020B0609070205080204" pitchFamily="49" charset="-128"/>
                <a:cs typeface="Arial" panose="020B0604020202020204" pitchFamily="34" charset="0"/>
              </a:rPr>
              <a:t>Chair</a:t>
            </a:r>
            <a:endParaRPr lang="ja-JP" altLang="en-US" sz="1800"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pic>
        <p:nvPicPr>
          <p:cNvPr id="5125" name="図 14">
            <a:extLst>
              <a:ext uri="{FF2B5EF4-FFF2-40B4-BE49-F238E27FC236}">
                <a16:creationId xmlns:a16="http://schemas.microsoft.com/office/drawing/2014/main" id="{E74CF24A-9BA5-2341-2018-235C9B07B9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822325"/>
            <a:ext cx="11525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正方形/長方形 1">
            <a:extLst>
              <a:ext uri="{FF2B5EF4-FFF2-40B4-BE49-F238E27FC236}">
                <a16:creationId xmlns:a16="http://schemas.microsoft.com/office/drawing/2014/main" id="{571FA512-D609-A676-67AF-9F4949C9E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967038"/>
            <a:ext cx="457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B8E7B263-165B-4DC9-8248-2CD99C383B04}"/>
              </a:ext>
            </a:extLst>
          </p:cNvPr>
          <p:cNvSpPr txBox="1">
            <a:spLocks noChangeArrowheads="1"/>
          </p:cNvSpPr>
          <p:nvPr/>
        </p:nvSpPr>
        <p:spPr>
          <a:xfrm>
            <a:off x="866775" y="3419475"/>
            <a:ext cx="7899400" cy="324961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ja-JP" sz="2000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in relation to this presentation, I disclose COI with the following</a:t>
            </a:r>
            <a:r>
              <a:rPr lang="ja-JP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companies/organizations.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　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  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(1) Remuneration to Board or advisors: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　　　　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(2) Stocks: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(3) Patent royalties: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(4) Honoraria (lecture fees)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 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: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(5) Manuscript fees: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　　　　　　　　 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(6) Research funds: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(7) Scholarship grants: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(8) Endowed department funded by companies, </a:t>
            </a:r>
            <a:r>
              <a:rPr lang="en-US" altLang="ja-JP" sz="1800" b="1" dirty="0" err="1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etc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 :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(9) Travel expenses, gifts </a:t>
            </a:r>
            <a:r>
              <a:rPr lang="en-US" altLang="ja-JP" sz="1800" b="1" dirty="0" err="1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etc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ea typeface="Meiryo UI" panose="020B0604030504040204" pitchFamily="50" charset="-128"/>
              </a:rPr>
              <a:t>: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A60DB38-B9F3-4706-8B8C-C86A124CA0A6}"/>
              </a:ext>
            </a:extLst>
          </p:cNvPr>
          <p:cNvSpPr/>
          <p:nvPr/>
        </p:nvSpPr>
        <p:spPr>
          <a:xfrm>
            <a:off x="5318125" y="4838700"/>
            <a:ext cx="3079750" cy="884238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ja-JP" sz="1600" b="1" dirty="0">
                <a:solidFill>
                  <a:srgbClr val="FF0000"/>
                </a:solidFill>
                <a:latin typeface="+mn-lt"/>
                <a:ea typeface="Meiryo UI" panose="020B0604030504040204" pitchFamily="50" charset="-128"/>
              </a:rPr>
              <a:t>Example</a:t>
            </a:r>
            <a:r>
              <a:rPr lang="ja-JP" altLang="en-US" sz="1600" b="1" dirty="0">
                <a:solidFill>
                  <a:srgbClr val="FF0000"/>
                </a:solidFill>
                <a:latin typeface="+mn-lt"/>
                <a:ea typeface="Meiryo UI" panose="020B0604030504040204" pitchFamily="50" charset="-128"/>
              </a:rPr>
              <a:t>　</a:t>
            </a:r>
            <a:endParaRPr lang="en-US" altLang="ja-JP" sz="1600" b="1" dirty="0">
              <a:solidFill>
                <a:srgbClr val="FF0000"/>
              </a:solidFill>
              <a:latin typeface="+mn-lt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altLang="ja-JP" sz="1600" b="1" dirty="0">
              <a:solidFill>
                <a:srgbClr val="FF0000"/>
              </a:solidFill>
              <a:latin typeface="+mn-lt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ja-JP" sz="1600" b="1" dirty="0">
                <a:solidFill>
                  <a:srgbClr val="FF0000"/>
                </a:solidFill>
                <a:latin typeface="+mn-lt"/>
                <a:ea typeface="Meiryo UI" panose="020B0604030504040204" pitchFamily="50" charset="-128"/>
              </a:rPr>
              <a:t>Manuscript fees: XX Pharma Inc.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ja-JP" sz="1600" b="1" dirty="0">
                <a:solidFill>
                  <a:srgbClr val="FF0000"/>
                </a:solidFill>
                <a:latin typeface="+mn-lt"/>
                <a:ea typeface="Meiryo UI" panose="020B0604030504040204" pitchFamily="50" charset="-128"/>
              </a:rPr>
              <a:t>Scholarship grants: YY Co, Ltd.</a:t>
            </a:r>
          </a:p>
        </p:txBody>
      </p:sp>
      <p:sp>
        <p:nvSpPr>
          <p:cNvPr id="18" name="四角形吹き出し 8">
            <a:extLst>
              <a:ext uri="{FF2B5EF4-FFF2-40B4-BE49-F238E27FC236}">
                <a16:creationId xmlns:a16="http://schemas.microsoft.com/office/drawing/2014/main" id="{C31FC011-0C1F-4358-9858-E7B9D6B990E5}"/>
              </a:ext>
            </a:extLst>
          </p:cNvPr>
          <p:cNvSpPr/>
          <p:nvPr/>
        </p:nvSpPr>
        <p:spPr>
          <a:xfrm>
            <a:off x="8912225" y="950913"/>
            <a:ext cx="3159125" cy="1452562"/>
          </a:xfrm>
          <a:prstGeom prst="wedgeRectCallout">
            <a:avLst>
              <a:gd name="adj1" fmla="val -70324"/>
              <a:gd name="adj2" fmla="val 58053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Chair: give the name of the chair.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2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Presenter: list the names of ALL presenters and co-presenters. Mark◎ to the representative.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(List also presenters with no COI status)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グループ化 9">
            <a:extLst>
              <a:ext uri="{FF2B5EF4-FFF2-40B4-BE49-F238E27FC236}">
                <a16:creationId xmlns:a16="http://schemas.microsoft.com/office/drawing/2014/main" id="{5CAA9D24-9D0D-3864-9AF9-EBB5F1735FAF}"/>
              </a:ext>
            </a:extLst>
          </p:cNvPr>
          <p:cNvGrpSpPr>
            <a:grpSpLocks/>
          </p:cNvGrpSpPr>
          <p:nvPr/>
        </p:nvGrpSpPr>
        <p:grpSpPr bwMode="auto">
          <a:xfrm>
            <a:off x="463550" y="525463"/>
            <a:ext cx="8302625" cy="2471737"/>
            <a:chOff x="481806" y="718618"/>
            <a:chExt cx="8302625" cy="2470747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C94D5D4C-0856-428F-85DF-EF3758515716}"/>
                </a:ext>
              </a:extLst>
            </p:cNvPr>
            <p:cNvSpPr/>
            <p:nvPr/>
          </p:nvSpPr>
          <p:spPr>
            <a:xfrm>
              <a:off x="481806" y="718618"/>
              <a:ext cx="8302625" cy="2470747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テキスト ボックス 4">
              <a:extLst>
                <a:ext uri="{FF2B5EF4-FFF2-40B4-BE49-F238E27FC236}">
                  <a16:creationId xmlns:a16="http://schemas.microsoft.com/office/drawing/2014/main" id="{430347CD-F994-4331-B264-3896863EB3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7269" y="1013775"/>
              <a:ext cx="7200900" cy="1447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r>
                <a:rPr lang="en-US" altLang="ja-JP" sz="4000" b="1" spc="-150" dirty="0">
                  <a:solidFill>
                    <a:srgbClr val="000000"/>
                  </a:solidFill>
                  <a:latin typeface="+mj-lt"/>
                  <a:ea typeface="MS UI Gothic" pitchFamily="50" charset="-128"/>
                </a:rPr>
                <a:t>The Japan Diabetes Society</a:t>
              </a:r>
            </a:p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r>
                <a:rPr lang="en-US" altLang="ja-JP" sz="4000" b="1" spc="-150" dirty="0">
                  <a:solidFill>
                    <a:srgbClr val="000000"/>
                  </a:solidFill>
                  <a:latin typeface="+mj-lt"/>
                  <a:ea typeface="MS UI Gothic" pitchFamily="50" charset="-128"/>
                </a:rPr>
                <a:t>COI	Disclosure</a:t>
              </a:r>
            </a:p>
          </p:txBody>
        </p:sp>
      </p:grpSp>
      <p:sp>
        <p:nvSpPr>
          <p:cNvPr id="6147" name="テキスト ボックス 5">
            <a:extLst>
              <a:ext uri="{FF2B5EF4-FFF2-40B4-BE49-F238E27FC236}">
                <a16:creationId xmlns:a16="http://schemas.microsoft.com/office/drawing/2014/main" id="{F2A452BB-AA75-4C40-718A-D6572830A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825" y="2366963"/>
            <a:ext cx="84248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ea typeface="ＭＳ ゴシック" panose="020B0609070205080204" pitchFamily="49" charset="-128"/>
                <a:cs typeface="Arial" panose="020B0604020202020204" pitchFamily="34" charset="0"/>
              </a:rPr>
              <a:t>Name of All Presenters </a:t>
            </a:r>
            <a:r>
              <a:rPr lang="en-US" altLang="ja-JP" sz="1800">
                <a:solidFill>
                  <a:srgbClr val="FF0000"/>
                </a:solidFill>
                <a:ea typeface="ＭＳ ゴシック" panose="020B0609070205080204" pitchFamily="49" charset="-128"/>
                <a:cs typeface="Arial" panose="020B0604020202020204" pitchFamily="34" charset="0"/>
              </a:rPr>
              <a:t>or</a:t>
            </a:r>
            <a:r>
              <a:rPr lang="ja-JP" altLang="en-US" sz="1800">
                <a:ea typeface="ＭＳ ゴシック" panose="020B0609070205080204" pitchFamily="49" charset="-128"/>
                <a:cs typeface="Arial" panose="020B0604020202020204" pitchFamily="34" charset="0"/>
              </a:rPr>
              <a:t> </a:t>
            </a:r>
            <a:r>
              <a:rPr lang="en-US" altLang="ja-JP" sz="1800">
                <a:ea typeface="ＭＳ ゴシック" panose="020B0609070205080204" pitchFamily="49" charset="-128"/>
                <a:cs typeface="Arial" panose="020B0604020202020204" pitchFamily="34" charset="0"/>
              </a:rPr>
              <a:t>Chair</a:t>
            </a:r>
            <a:endParaRPr lang="ja-JP" altLang="en-US" sz="1800"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pic>
        <p:nvPicPr>
          <p:cNvPr id="6148" name="図 14">
            <a:extLst>
              <a:ext uri="{FF2B5EF4-FFF2-40B4-BE49-F238E27FC236}">
                <a16:creationId xmlns:a16="http://schemas.microsoft.com/office/drawing/2014/main" id="{FBB060E1-AEFD-9B8A-408A-135249768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822325"/>
            <a:ext cx="11525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正方形/長方形 1">
            <a:extLst>
              <a:ext uri="{FF2B5EF4-FFF2-40B4-BE49-F238E27FC236}">
                <a16:creationId xmlns:a16="http://schemas.microsoft.com/office/drawing/2014/main" id="{F7FF605B-9274-66F0-71FE-01B00616E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967038"/>
            <a:ext cx="457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B8E7B263-165B-4DC9-8248-2CD99C383B04}"/>
              </a:ext>
            </a:extLst>
          </p:cNvPr>
          <p:cNvSpPr txBox="1">
            <a:spLocks noChangeArrowheads="1"/>
          </p:cNvSpPr>
          <p:nvPr/>
        </p:nvSpPr>
        <p:spPr>
          <a:xfrm>
            <a:off x="463550" y="3292475"/>
            <a:ext cx="8302625" cy="337661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986E03-F070-4563-9440-758AE544D293}"/>
              </a:ext>
            </a:extLst>
          </p:cNvPr>
          <p:cNvSpPr/>
          <p:nvPr/>
        </p:nvSpPr>
        <p:spPr>
          <a:xfrm>
            <a:off x="1362075" y="4100513"/>
            <a:ext cx="6084888" cy="9556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ja-JP" altLang="en-US" sz="2800" b="1" dirty="0">
                <a:latin typeface="+mj-lt"/>
              </a:rPr>
              <a:t>I have no conflicts of interest to disclose in relation to this presentation.</a:t>
            </a:r>
          </a:p>
        </p:txBody>
      </p:sp>
      <p:sp>
        <p:nvSpPr>
          <p:cNvPr id="13" name="四角形吹き出し 8">
            <a:extLst>
              <a:ext uri="{FF2B5EF4-FFF2-40B4-BE49-F238E27FC236}">
                <a16:creationId xmlns:a16="http://schemas.microsoft.com/office/drawing/2014/main" id="{E0A85D8D-28C0-4DA1-A3DD-1A8FD5393CBF}"/>
              </a:ext>
            </a:extLst>
          </p:cNvPr>
          <p:cNvSpPr/>
          <p:nvPr/>
        </p:nvSpPr>
        <p:spPr>
          <a:xfrm>
            <a:off x="8912225" y="950913"/>
            <a:ext cx="3159125" cy="1452562"/>
          </a:xfrm>
          <a:prstGeom prst="wedgeRectCallout">
            <a:avLst>
              <a:gd name="adj1" fmla="val -70324"/>
              <a:gd name="adj2" fmla="val 58053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Chair: give the name of the chair.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2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Presenter: list the names of ALL presenters and co-presenters. Mark◎ to the representative.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(List also presenters with no COI status)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図 14">
            <a:extLst>
              <a:ext uri="{FF2B5EF4-FFF2-40B4-BE49-F238E27FC236}">
                <a16:creationId xmlns:a16="http://schemas.microsoft.com/office/drawing/2014/main" id="{AD2E8F68-8701-6876-47F2-651DDDF71E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822325"/>
            <a:ext cx="11525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正方形/長方形 1">
            <a:extLst>
              <a:ext uri="{FF2B5EF4-FFF2-40B4-BE49-F238E27FC236}">
                <a16:creationId xmlns:a16="http://schemas.microsoft.com/office/drawing/2014/main" id="{6DDCEFB6-E4B4-6952-DC6D-1B78F5B4D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967038"/>
            <a:ext cx="457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B8E7B263-165B-4DC9-8248-2CD99C383B04}"/>
              </a:ext>
            </a:extLst>
          </p:cNvPr>
          <p:cNvSpPr txBox="1">
            <a:spLocks noChangeArrowheads="1"/>
          </p:cNvSpPr>
          <p:nvPr/>
        </p:nvSpPr>
        <p:spPr>
          <a:xfrm>
            <a:off x="463550" y="3292475"/>
            <a:ext cx="8302625" cy="337661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ea typeface="Meiryo UI" panose="020B0604030504040204" pitchFamily="50" charset="-128"/>
            </a:endParaRPr>
          </a:p>
        </p:txBody>
      </p:sp>
      <p:sp>
        <p:nvSpPr>
          <p:cNvPr id="7173" name="正方形/長方形 2">
            <a:extLst>
              <a:ext uri="{FF2B5EF4-FFF2-40B4-BE49-F238E27FC236}">
                <a16:creationId xmlns:a16="http://schemas.microsoft.com/office/drawing/2014/main" id="{F4616ED4-B1FF-34EE-BEBD-A5FEDA1AB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75" y="2295525"/>
            <a:ext cx="31686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開示項目・基準額</a:t>
            </a:r>
            <a:endParaRPr lang="en-US" altLang="ja-JP" sz="2400" b="1"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の参考</a:t>
            </a:r>
            <a:r>
              <a:rPr lang="en-US" altLang="ja-JP" sz="2400" b="1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1</a:t>
            </a:r>
            <a:endParaRPr lang="ja-JP" altLang="en-US" sz="2400" b="1"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7DAAF35-AE24-4B92-8E8F-F61FB031F70A}"/>
              </a:ext>
            </a:extLst>
          </p:cNvPr>
          <p:cNvSpPr/>
          <p:nvPr/>
        </p:nvSpPr>
        <p:spPr>
          <a:xfrm>
            <a:off x="688975" y="3843338"/>
            <a:ext cx="3019425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ja-JP" sz="1200" dirty="0">
                <a:latin typeface="+mn-lt"/>
                <a:hlinkClick r:id="rId3"/>
              </a:rPr>
              <a:t>https://cdn-naikaprod.pressidium.com/wp-content/uploads/2024/04/coi_kaitei2024.pdf</a:t>
            </a:r>
            <a:endParaRPr lang="ja-JP" altLang="en-US" sz="1200" dirty="0">
              <a:latin typeface="+mn-lt"/>
            </a:endParaRPr>
          </a:p>
        </p:txBody>
      </p:sp>
      <p:sp>
        <p:nvSpPr>
          <p:cNvPr id="7175" name="正方形/長方形 17">
            <a:extLst>
              <a:ext uri="{FF2B5EF4-FFF2-40B4-BE49-F238E27FC236}">
                <a16:creationId xmlns:a16="http://schemas.microsoft.com/office/drawing/2014/main" id="{A35A2B6C-940C-311B-4CAB-7ADA40CEA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75" y="3255963"/>
            <a:ext cx="33940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日本内科学会</a:t>
            </a:r>
            <a:endParaRPr lang="en-US" altLang="ja-JP" sz="11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医学系研究の利益相反（</a:t>
            </a:r>
            <a:r>
              <a:rPr lang="en-US" altLang="ja-JP" sz="110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）に関する共通指針</a:t>
            </a:r>
            <a:endParaRPr lang="en-US" altLang="ja-JP" sz="11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10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ページより抜粋</a:t>
            </a:r>
          </a:p>
        </p:txBody>
      </p:sp>
      <p:grpSp>
        <p:nvGrpSpPr>
          <p:cNvPr id="7176" name="グループ化 2">
            <a:extLst>
              <a:ext uri="{FF2B5EF4-FFF2-40B4-BE49-F238E27FC236}">
                <a16:creationId xmlns:a16="http://schemas.microsoft.com/office/drawing/2014/main" id="{0CB8369F-2F4D-B50C-CEEF-C0CD9926452C}"/>
              </a:ext>
            </a:extLst>
          </p:cNvPr>
          <p:cNvGrpSpPr>
            <a:grpSpLocks/>
          </p:cNvGrpSpPr>
          <p:nvPr/>
        </p:nvGrpSpPr>
        <p:grpSpPr bwMode="auto">
          <a:xfrm>
            <a:off x="3730625" y="379413"/>
            <a:ext cx="5259388" cy="6300787"/>
            <a:chOff x="4083050" y="1052736"/>
            <a:chExt cx="4597400" cy="5652864"/>
          </a:xfrm>
        </p:grpSpPr>
        <p:pic>
          <p:nvPicPr>
            <p:cNvPr id="7178" name="図 7">
              <a:extLst>
                <a:ext uri="{FF2B5EF4-FFF2-40B4-BE49-F238E27FC236}">
                  <a16:creationId xmlns:a16="http://schemas.microsoft.com/office/drawing/2014/main" id="{D70EDF95-A39F-7F19-75BF-B3E601350A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3050" y="1052736"/>
              <a:ext cx="4597400" cy="5652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4" name="直線コネクタ 3">
              <a:extLst>
                <a:ext uri="{FF2B5EF4-FFF2-40B4-BE49-F238E27FC236}">
                  <a16:creationId xmlns:a16="http://schemas.microsoft.com/office/drawing/2014/main" id="{91BF3F1B-BB6B-468D-8B69-E34C796AFB74}"/>
                </a:ext>
              </a:extLst>
            </p:cNvPr>
            <p:cNvCxnSpPr/>
            <p:nvPr/>
          </p:nvCxnSpPr>
          <p:spPr>
            <a:xfrm>
              <a:off x="4932313" y="2472717"/>
              <a:ext cx="648049" cy="0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66A3347A-1E01-43CA-BE58-63C58E6495DF}"/>
                </a:ext>
              </a:extLst>
            </p:cNvPr>
            <p:cNvCxnSpPr/>
            <p:nvPr/>
          </p:nvCxnSpPr>
          <p:spPr>
            <a:xfrm>
              <a:off x="5363883" y="2852993"/>
              <a:ext cx="648048" cy="0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D7029D69-1ACC-4C1B-BEEA-AC4D8CA24259}"/>
                </a:ext>
              </a:extLst>
            </p:cNvPr>
            <p:cNvCxnSpPr/>
            <p:nvPr/>
          </p:nvCxnSpPr>
          <p:spPr>
            <a:xfrm>
              <a:off x="7452349" y="2852993"/>
              <a:ext cx="648049" cy="0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673D3926-65A2-4670-A949-4ED2E27E3879}"/>
                </a:ext>
              </a:extLst>
            </p:cNvPr>
            <p:cNvCxnSpPr/>
            <p:nvPr/>
          </p:nvCxnSpPr>
          <p:spPr>
            <a:xfrm>
              <a:off x="7885306" y="3213329"/>
              <a:ext cx="648049" cy="0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33EABC8B-0A53-4232-A53A-34CFEE33ADB5}"/>
                </a:ext>
              </a:extLst>
            </p:cNvPr>
            <p:cNvCxnSpPr/>
            <p:nvPr/>
          </p:nvCxnSpPr>
          <p:spPr>
            <a:xfrm>
              <a:off x="5867613" y="3934002"/>
              <a:ext cx="649436" cy="0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0E637D12-E3B5-4C63-9F61-B4A8363C046B}"/>
                </a:ext>
              </a:extLst>
            </p:cNvPr>
            <p:cNvCxnSpPr/>
            <p:nvPr/>
          </p:nvCxnSpPr>
          <p:spPr>
            <a:xfrm>
              <a:off x="7452349" y="4305732"/>
              <a:ext cx="648049" cy="0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98BC8684-6404-4408-ACD9-BBCF1B6432F0}"/>
                </a:ext>
              </a:extLst>
            </p:cNvPr>
            <p:cNvCxnSpPr/>
            <p:nvPr/>
          </p:nvCxnSpPr>
          <p:spPr>
            <a:xfrm>
              <a:off x="5867613" y="5013586"/>
              <a:ext cx="649436" cy="0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9F062C05-5B68-48A8-89AD-82E9D8747FBE}"/>
                </a:ext>
              </a:extLst>
            </p:cNvPr>
            <p:cNvCxnSpPr/>
            <p:nvPr/>
          </p:nvCxnSpPr>
          <p:spPr>
            <a:xfrm>
              <a:off x="7127630" y="5516348"/>
              <a:ext cx="648049" cy="0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43682DE6-4E9F-452E-BBFB-AB850D0252F6}"/>
                </a:ext>
              </a:extLst>
            </p:cNvPr>
            <p:cNvCxnSpPr/>
            <p:nvPr/>
          </p:nvCxnSpPr>
          <p:spPr>
            <a:xfrm>
              <a:off x="7559201" y="6093171"/>
              <a:ext cx="649436" cy="0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059B3A51-AEBD-4F2A-B30A-CC2C1E2466A1}"/>
                </a:ext>
              </a:extLst>
            </p:cNvPr>
            <p:cNvCxnSpPr/>
            <p:nvPr/>
          </p:nvCxnSpPr>
          <p:spPr>
            <a:xfrm>
              <a:off x="6016095" y="6617296"/>
              <a:ext cx="648048" cy="0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53" name="正方形/長方形 17">
            <a:extLst>
              <a:ext uri="{FF2B5EF4-FFF2-40B4-BE49-F238E27FC236}">
                <a16:creationId xmlns:a16="http://schemas.microsoft.com/office/drawing/2014/main" id="{76AA24DF-ADE0-49FA-93AA-823A844165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75" y="4556125"/>
            <a:ext cx="3019425" cy="769938"/>
          </a:xfrm>
          <a:prstGeom prst="rect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開示対象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）～（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）：個人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）～（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）：親族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次ページ（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）～（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）：所属組織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図 1">
            <a:extLst>
              <a:ext uri="{FF2B5EF4-FFF2-40B4-BE49-F238E27FC236}">
                <a16:creationId xmlns:a16="http://schemas.microsoft.com/office/drawing/2014/main" id="{39827458-EA4D-70A1-FCA8-CC313A5FB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5388" y="1773238"/>
            <a:ext cx="5373687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図 14">
            <a:extLst>
              <a:ext uri="{FF2B5EF4-FFF2-40B4-BE49-F238E27FC236}">
                <a16:creationId xmlns:a16="http://schemas.microsoft.com/office/drawing/2014/main" id="{FDCF6C3D-DDD6-90ED-D8E4-612A7EFF6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822325"/>
            <a:ext cx="11525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正方形/長方形 1">
            <a:extLst>
              <a:ext uri="{FF2B5EF4-FFF2-40B4-BE49-F238E27FC236}">
                <a16:creationId xmlns:a16="http://schemas.microsoft.com/office/drawing/2014/main" id="{E080FB8D-ABB2-A259-A85A-B863A714F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967038"/>
            <a:ext cx="457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B8E7B263-165B-4DC9-8248-2CD99C383B04}"/>
              </a:ext>
            </a:extLst>
          </p:cNvPr>
          <p:cNvSpPr txBox="1">
            <a:spLocks noChangeArrowheads="1"/>
          </p:cNvSpPr>
          <p:nvPr/>
        </p:nvSpPr>
        <p:spPr>
          <a:xfrm>
            <a:off x="463550" y="3292475"/>
            <a:ext cx="8302625" cy="337661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ea typeface="Meiryo UI" panose="020B0604030504040204" pitchFamily="50" charset="-128"/>
            </a:endParaRPr>
          </a:p>
        </p:txBody>
      </p:sp>
      <p:sp>
        <p:nvSpPr>
          <p:cNvPr id="8198" name="正方形/長方形 2">
            <a:extLst>
              <a:ext uri="{FF2B5EF4-FFF2-40B4-BE49-F238E27FC236}">
                <a16:creationId xmlns:a16="http://schemas.microsoft.com/office/drawing/2014/main" id="{63FEA670-ED51-547A-BDEA-CF625EB51F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75" y="2295525"/>
            <a:ext cx="31686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開示項目・基準額</a:t>
            </a:r>
            <a:endParaRPr lang="en-US" altLang="ja-JP" sz="2400" b="1"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の参考</a:t>
            </a:r>
            <a:r>
              <a:rPr lang="en-US" altLang="ja-JP" sz="2400" b="1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2</a:t>
            </a:r>
            <a:endParaRPr lang="ja-JP" altLang="en-US" sz="2400" b="1"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7DAAF35-AE24-4B92-8E8F-F61FB031F70A}"/>
              </a:ext>
            </a:extLst>
          </p:cNvPr>
          <p:cNvSpPr/>
          <p:nvPr/>
        </p:nvSpPr>
        <p:spPr>
          <a:xfrm>
            <a:off x="688975" y="3843338"/>
            <a:ext cx="3019425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ja-JP" sz="1200" dirty="0">
                <a:latin typeface="+mn-lt"/>
                <a:hlinkClick r:id="rId4"/>
              </a:rPr>
              <a:t>https://cdn-naikaprod.pressidium.com/wp-content/uploads/2024/04/coi_kaitei2024.pdf</a:t>
            </a:r>
            <a:endParaRPr lang="ja-JP" altLang="en-US" sz="1200" dirty="0">
              <a:latin typeface="+mn-lt"/>
            </a:endParaRPr>
          </a:p>
        </p:txBody>
      </p:sp>
      <p:sp>
        <p:nvSpPr>
          <p:cNvPr id="8200" name="正方形/長方形 17">
            <a:extLst>
              <a:ext uri="{FF2B5EF4-FFF2-40B4-BE49-F238E27FC236}">
                <a16:creationId xmlns:a16="http://schemas.microsoft.com/office/drawing/2014/main" id="{8D07667B-CA55-F7EC-6799-A4BF87E32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75" y="3255963"/>
            <a:ext cx="33940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日本内科学会</a:t>
            </a:r>
            <a:endParaRPr lang="en-US" altLang="ja-JP" sz="11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医学系研究の利益相反（</a:t>
            </a:r>
            <a:r>
              <a:rPr lang="en-US" altLang="ja-JP" sz="110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）に関する共通指針</a:t>
            </a:r>
            <a:endParaRPr lang="en-US" altLang="ja-JP" sz="11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10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ページより抜粋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91BF3F1B-BB6B-468D-8B69-E34C796AFB74}"/>
              </a:ext>
            </a:extLst>
          </p:cNvPr>
          <p:cNvCxnSpPr>
            <a:cxnSpLocks/>
          </p:cNvCxnSpPr>
          <p:nvPr/>
        </p:nvCxnSpPr>
        <p:spPr>
          <a:xfrm flipV="1">
            <a:off x="3995738" y="1916113"/>
            <a:ext cx="2232025" cy="22225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D7029D69-1ACC-4C1B-BEEA-AC4D8CA24259}"/>
              </a:ext>
            </a:extLst>
          </p:cNvPr>
          <p:cNvCxnSpPr>
            <a:cxnSpLocks/>
          </p:cNvCxnSpPr>
          <p:nvPr/>
        </p:nvCxnSpPr>
        <p:spPr>
          <a:xfrm>
            <a:off x="5292725" y="3644900"/>
            <a:ext cx="973138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0E637D12-E3B5-4C63-9F61-B4A8363C046B}"/>
              </a:ext>
            </a:extLst>
          </p:cNvPr>
          <p:cNvCxnSpPr>
            <a:cxnSpLocks/>
          </p:cNvCxnSpPr>
          <p:nvPr/>
        </p:nvCxnSpPr>
        <p:spPr>
          <a:xfrm>
            <a:off x="6804025" y="4292600"/>
            <a:ext cx="722313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0" name="正方形/長方形 17">
            <a:extLst>
              <a:ext uri="{FF2B5EF4-FFF2-40B4-BE49-F238E27FC236}">
                <a16:creationId xmlns:a16="http://schemas.microsoft.com/office/drawing/2014/main" id="{FBC911A6-B512-499A-8F8B-B29BFE1A4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75" y="4556125"/>
            <a:ext cx="3046413" cy="430213"/>
          </a:xfrm>
          <a:prstGeom prst="rect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開示対象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）～（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）：所属組織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図 14">
            <a:extLst>
              <a:ext uri="{FF2B5EF4-FFF2-40B4-BE49-F238E27FC236}">
                <a16:creationId xmlns:a16="http://schemas.microsoft.com/office/drawing/2014/main" id="{2F5AD067-811E-0D86-0404-6443D6BA8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822325"/>
            <a:ext cx="11525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正方形/長方形 1">
            <a:extLst>
              <a:ext uri="{FF2B5EF4-FFF2-40B4-BE49-F238E27FC236}">
                <a16:creationId xmlns:a16="http://schemas.microsoft.com/office/drawing/2014/main" id="{AB3468DA-5A33-98DF-40AB-E753AC915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967038"/>
            <a:ext cx="457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B8E7B263-165B-4DC9-8248-2CD99C383B04}"/>
              </a:ext>
            </a:extLst>
          </p:cNvPr>
          <p:cNvSpPr txBox="1">
            <a:spLocks noChangeArrowheads="1"/>
          </p:cNvSpPr>
          <p:nvPr/>
        </p:nvSpPr>
        <p:spPr>
          <a:xfrm>
            <a:off x="463550" y="3292475"/>
            <a:ext cx="8302625" cy="337661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986E03-F070-4563-9440-758AE544D293}"/>
              </a:ext>
            </a:extLst>
          </p:cNvPr>
          <p:cNvSpPr/>
          <p:nvPr/>
        </p:nvSpPr>
        <p:spPr>
          <a:xfrm>
            <a:off x="688975" y="2263775"/>
            <a:ext cx="2540000" cy="5222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ja-JP" sz="2800" b="1" dirty="0">
                <a:latin typeface="+mj-lt"/>
              </a:rPr>
              <a:t>Reference 1</a:t>
            </a:r>
            <a:endParaRPr lang="ja-JP" altLang="en-US" sz="2800" b="1" dirty="0">
              <a:latin typeface="+mj-lt"/>
            </a:endParaRPr>
          </a:p>
        </p:txBody>
      </p:sp>
      <p:grpSp>
        <p:nvGrpSpPr>
          <p:cNvPr id="9222" name="グループ化 5">
            <a:extLst>
              <a:ext uri="{FF2B5EF4-FFF2-40B4-BE49-F238E27FC236}">
                <a16:creationId xmlns:a16="http://schemas.microsoft.com/office/drawing/2014/main" id="{D18EA223-A250-4BC6-9988-62EA3008DBC7}"/>
              </a:ext>
            </a:extLst>
          </p:cNvPr>
          <p:cNvGrpSpPr>
            <a:grpSpLocks/>
          </p:cNvGrpSpPr>
          <p:nvPr/>
        </p:nvGrpSpPr>
        <p:grpSpPr bwMode="auto">
          <a:xfrm>
            <a:off x="3841750" y="346075"/>
            <a:ext cx="5189538" cy="6262688"/>
            <a:chOff x="3106192" y="326672"/>
            <a:chExt cx="5189934" cy="6262521"/>
          </a:xfrm>
        </p:grpSpPr>
        <p:pic>
          <p:nvPicPr>
            <p:cNvPr id="9235" name="図 3">
              <a:extLst>
                <a:ext uri="{FF2B5EF4-FFF2-40B4-BE49-F238E27FC236}">
                  <a16:creationId xmlns:a16="http://schemas.microsoft.com/office/drawing/2014/main" id="{374F3606-2FCE-2810-46FE-02CA2C8E11F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1840" y="326672"/>
              <a:ext cx="4968552" cy="4553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36" name="図 4">
              <a:extLst>
                <a:ext uri="{FF2B5EF4-FFF2-40B4-BE49-F238E27FC236}">
                  <a16:creationId xmlns:a16="http://schemas.microsoft.com/office/drawing/2014/main" id="{B0CEF87C-383D-8C37-682E-9EF1E5F73F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06192" y="4736262"/>
              <a:ext cx="5189934" cy="18529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7DAAF35-AE24-4B92-8E8F-F61FB031F70A}"/>
              </a:ext>
            </a:extLst>
          </p:cNvPr>
          <p:cNvSpPr/>
          <p:nvPr/>
        </p:nvSpPr>
        <p:spPr>
          <a:xfrm>
            <a:off x="688975" y="3843338"/>
            <a:ext cx="25400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ja-JP" altLang="en-US" sz="1200" dirty="0">
                <a:latin typeface="+mn-lt"/>
                <a:hlinkClick r:id="rId5"/>
              </a:rPr>
              <a:t>https://jams.med.or.jp/guideline/coi_guidelines_2022_e.pdf</a:t>
            </a:r>
            <a:endParaRPr lang="ja-JP" altLang="en-US" sz="1200" dirty="0">
              <a:latin typeface="+mn-lt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7A0AC77-B38A-486E-9EB2-6B469EA70317}"/>
              </a:ext>
            </a:extLst>
          </p:cNvPr>
          <p:cNvSpPr/>
          <p:nvPr/>
        </p:nvSpPr>
        <p:spPr>
          <a:xfrm>
            <a:off x="688975" y="2995613"/>
            <a:ext cx="2540000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ja-JP" sz="1200" dirty="0"/>
              <a:t>Appendix</a:t>
            </a:r>
            <a:r>
              <a:rPr lang="ja-JP" altLang="en-US" sz="1200" dirty="0"/>
              <a:t> </a:t>
            </a:r>
            <a:r>
              <a:rPr lang="en-US" altLang="ja-JP" sz="1200" dirty="0"/>
              <a:t>B,</a:t>
            </a:r>
          </a:p>
          <a:p>
            <a:pPr eaLnBrk="1" hangingPunct="1">
              <a:defRPr/>
            </a:pPr>
            <a:r>
              <a:rPr lang="en-US" altLang="ja-JP" sz="1200" dirty="0"/>
              <a:t>The Japanese Association of Medical Sciences COI Management Guidelines 2022</a:t>
            </a:r>
            <a:endParaRPr lang="ja-JP" altLang="en-US" sz="1200" dirty="0">
              <a:latin typeface="+mn-lt"/>
            </a:endParaRP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F42D80A-C684-48EE-B100-08C4C2375CAD}"/>
              </a:ext>
            </a:extLst>
          </p:cNvPr>
          <p:cNvCxnSpPr>
            <a:cxnSpLocks/>
          </p:cNvCxnSpPr>
          <p:nvPr/>
        </p:nvCxnSpPr>
        <p:spPr>
          <a:xfrm>
            <a:off x="6732588" y="908050"/>
            <a:ext cx="6477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A9C69318-7AB2-468D-8382-126B4DD48EC7}"/>
              </a:ext>
            </a:extLst>
          </p:cNvPr>
          <p:cNvCxnSpPr>
            <a:cxnSpLocks/>
          </p:cNvCxnSpPr>
          <p:nvPr/>
        </p:nvCxnSpPr>
        <p:spPr>
          <a:xfrm>
            <a:off x="6084888" y="1916113"/>
            <a:ext cx="19431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3A259DB4-3B20-426E-8E40-B7AD2C4D11C8}"/>
              </a:ext>
            </a:extLst>
          </p:cNvPr>
          <p:cNvCxnSpPr>
            <a:cxnSpLocks/>
          </p:cNvCxnSpPr>
          <p:nvPr/>
        </p:nvCxnSpPr>
        <p:spPr>
          <a:xfrm>
            <a:off x="7232650" y="2349500"/>
            <a:ext cx="1008063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7DEADA9B-0580-4140-A214-30BA819FD3DE}"/>
              </a:ext>
            </a:extLst>
          </p:cNvPr>
          <p:cNvCxnSpPr>
            <a:cxnSpLocks/>
          </p:cNvCxnSpPr>
          <p:nvPr/>
        </p:nvCxnSpPr>
        <p:spPr>
          <a:xfrm>
            <a:off x="7956550" y="2924175"/>
            <a:ext cx="7112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85C5CD06-3B36-4A3A-A6E0-277B1B149132}"/>
              </a:ext>
            </a:extLst>
          </p:cNvPr>
          <p:cNvCxnSpPr>
            <a:cxnSpLocks/>
          </p:cNvCxnSpPr>
          <p:nvPr/>
        </p:nvCxnSpPr>
        <p:spPr>
          <a:xfrm>
            <a:off x="4643438" y="3540125"/>
            <a:ext cx="1008062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5EF6E2AC-61ED-4206-8950-FB31C6E7F00A}"/>
              </a:ext>
            </a:extLst>
          </p:cNvPr>
          <p:cNvCxnSpPr>
            <a:cxnSpLocks/>
          </p:cNvCxnSpPr>
          <p:nvPr/>
        </p:nvCxnSpPr>
        <p:spPr>
          <a:xfrm>
            <a:off x="7956550" y="3933825"/>
            <a:ext cx="809625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C2116014-6448-4671-A885-D733F28C84BD}"/>
              </a:ext>
            </a:extLst>
          </p:cNvPr>
          <p:cNvCxnSpPr>
            <a:cxnSpLocks/>
          </p:cNvCxnSpPr>
          <p:nvPr/>
        </p:nvCxnSpPr>
        <p:spPr>
          <a:xfrm>
            <a:off x="3995738" y="4149725"/>
            <a:ext cx="576262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B1C93E1A-FC98-4E2E-9E68-0276E3D7C0A4}"/>
              </a:ext>
            </a:extLst>
          </p:cNvPr>
          <p:cNvCxnSpPr>
            <a:cxnSpLocks/>
          </p:cNvCxnSpPr>
          <p:nvPr/>
        </p:nvCxnSpPr>
        <p:spPr>
          <a:xfrm>
            <a:off x="4643438" y="4535488"/>
            <a:ext cx="1081087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737B1B80-25DE-4C29-916B-C43493DCA3A1}"/>
              </a:ext>
            </a:extLst>
          </p:cNvPr>
          <p:cNvCxnSpPr>
            <a:cxnSpLocks/>
          </p:cNvCxnSpPr>
          <p:nvPr/>
        </p:nvCxnSpPr>
        <p:spPr>
          <a:xfrm>
            <a:off x="4060825" y="5703888"/>
            <a:ext cx="942975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8210" name="正方形/長方形 17">
            <a:extLst>
              <a:ext uri="{FF2B5EF4-FFF2-40B4-BE49-F238E27FC236}">
                <a16:creationId xmlns:a16="http://schemas.microsoft.com/office/drawing/2014/main" id="{6C23300A-ECF6-4DA6-A7F1-27ADF9189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75" y="4556125"/>
            <a:ext cx="3108325" cy="769938"/>
          </a:xfrm>
          <a:prstGeom prst="rect">
            <a:avLst/>
          </a:prstGeom>
          <a:ln w="9525"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Item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to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disclose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）～（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）：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individual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）～（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）：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family and relatives 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on the next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page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 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）～（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）：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institution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図 1">
            <a:extLst>
              <a:ext uri="{FF2B5EF4-FFF2-40B4-BE49-F238E27FC236}">
                <a16:creationId xmlns:a16="http://schemas.microsoft.com/office/drawing/2014/main" id="{8139151F-3047-DF8E-5A85-0A929069EF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338" y="1117600"/>
            <a:ext cx="5245100" cy="479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図 14">
            <a:extLst>
              <a:ext uri="{FF2B5EF4-FFF2-40B4-BE49-F238E27FC236}">
                <a16:creationId xmlns:a16="http://schemas.microsoft.com/office/drawing/2014/main" id="{2F486537-5324-5E62-D7DC-8B5EB1FD13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822325"/>
            <a:ext cx="11525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正方形/長方形 1">
            <a:extLst>
              <a:ext uri="{FF2B5EF4-FFF2-40B4-BE49-F238E27FC236}">
                <a16:creationId xmlns:a16="http://schemas.microsoft.com/office/drawing/2014/main" id="{855DC804-6210-C85C-0901-2FCAF1FEB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967038"/>
            <a:ext cx="457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B8E7B263-165B-4DC9-8248-2CD99C383B04}"/>
              </a:ext>
            </a:extLst>
          </p:cNvPr>
          <p:cNvSpPr txBox="1">
            <a:spLocks noChangeArrowheads="1"/>
          </p:cNvSpPr>
          <p:nvPr/>
        </p:nvSpPr>
        <p:spPr>
          <a:xfrm>
            <a:off x="463550" y="3292475"/>
            <a:ext cx="8302625" cy="337661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7DAAF35-AE24-4B92-8E8F-F61FB031F70A}"/>
              </a:ext>
            </a:extLst>
          </p:cNvPr>
          <p:cNvSpPr/>
          <p:nvPr/>
        </p:nvSpPr>
        <p:spPr>
          <a:xfrm>
            <a:off x="688975" y="3843338"/>
            <a:ext cx="25400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ja-JP" altLang="en-US" sz="1200" dirty="0">
                <a:latin typeface="+mn-lt"/>
                <a:hlinkClick r:id="rId4"/>
              </a:rPr>
              <a:t>https://jams.med.or.jp/guideline/coi_guidelines_2022_e.pdf</a:t>
            </a:r>
            <a:endParaRPr lang="ja-JP" altLang="en-US" sz="1200" dirty="0">
              <a:latin typeface="+mn-lt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7A0AC77-B38A-486E-9EB2-6B469EA70317}"/>
              </a:ext>
            </a:extLst>
          </p:cNvPr>
          <p:cNvSpPr/>
          <p:nvPr/>
        </p:nvSpPr>
        <p:spPr>
          <a:xfrm>
            <a:off x="688975" y="2995613"/>
            <a:ext cx="2540000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ja-JP" sz="1200" dirty="0"/>
              <a:t>Appendix</a:t>
            </a:r>
            <a:r>
              <a:rPr lang="ja-JP" altLang="en-US" sz="1200" dirty="0"/>
              <a:t> </a:t>
            </a:r>
            <a:r>
              <a:rPr lang="en-US" altLang="ja-JP" sz="1200" dirty="0"/>
              <a:t>B,</a:t>
            </a:r>
          </a:p>
          <a:p>
            <a:pPr eaLnBrk="1" hangingPunct="1">
              <a:defRPr/>
            </a:pPr>
            <a:r>
              <a:rPr lang="en-US" altLang="ja-JP" sz="1200" dirty="0"/>
              <a:t>The Japanese Association of Medical Sciences COI Management Guidelines 2022</a:t>
            </a:r>
            <a:endParaRPr lang="ja-JP" altLang="en-US" sz="1200" dirty="0">
              <a:latin typeface="+mn-lt"/>
            </a:endParaRP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3A259DB4-3B20-426E-8E40-B7AD2C4D11C8}"/>
              </a:ext>
            </a:extLst>
          </p:cNvPr>
          <p:cNvCxnSpPr>
            <a:cxnSpLocks/>
          </p:cNvCxnSpPr>
          <p:nvPr/>
        </p:nvCxnSpPr>
        <p:spPr>
          <a:xfrm>
            <a:off x="7548563" y="2349500"/>
            <a:ext cx="1008062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85C5CD06-3B36-4A3A-A6E0-277B1B149132}"/>
              </a:ext>
            </a:extLst>
          </p:cNvPr>
          <p:cNvCxnSpPr>
            <a:cxnSpLocks/>
          </p:cNvCxnSpPr>
          <p:nvPr/>
        </p:nvCxnSpPr>
        <p:spPr>
          <a:xfrm>
            <a:off x="7088188" y="5373688"/>
            <a:ext cx="1760537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5EF6E2AC-61ED-4206-8950-FB31C6E7F00A}"/>
              </a:ext>
            </a:extLst>
          </p:cNvPr>
          <p:cNvCxnSpPr>
            <a:cxnSpLocks/>
          </p:cNvCxnSpPr>
          <p:nvPr/>
        </p:nvCxnSpPr>
        <p:spPr>
          <a:xfrm>
            <a:off x="8343900" y="3875088"/>
            <a:ext cx="617538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C2116014-6448-4671-A885-D733F28C84BD}"/>
              </a:ext>
            </a:extLst>
          </p:cNvPr>
          <p:cNvCxnSpPr>
            <a:cxnSpLocks/>
          </p:cNvCxnSpPr>
          <p:nvPr/>
        </p:nvCxnSpPr>
        <p:spPr>
          <a:xfrm>
            <a:off x="4271963" y="4095750"/>
            <a:ext cx="576262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B1C93E1A-FC98-4E2E-9E68-0276E3D7C0A4}"/>
              </a:ext>
            </a:extLst>
          </p:cNvPr>
          <p:cNvCxnSpPr>
            <a:cxnSpLocks/>
          </p:cNvCxnSpPr>
          <p:nvPr/>
        </p:nvCxnSpPr>
        <p:spPr>
          <a:xfrm>
            <a:off x="7475538" y="4724400"/>
            <a:ext cx="1081087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737B1B80-25DE-4C29-916B-C43493DCA3A1}"/>
              </a:ext>
            </a:extLst>
          </p:cNvPr>
          <p:cNvCxnSpPr>
            <a:cxnSpLocks/>
          </p:cNvCxnSpPr>
          <p:nvPr/>
        </p:nvCxnSpPr>
        <p:spPr>
          <a:xfrm>
            <a:off x="4167188" y="5589588"/>
            <a:ext cx="4176712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9231" name="正方形/長方形 17">
            <a:extLst>
              <a:ext uri="{FF2B5EF4-FFF2-40B4-BE49-F238E27FC236}">
                <a16:creationId xmlns:a16="http://schemas.microsoft.com/office/drawing/2014/main" id="{9FF0647C-C0E5-4422-BA92-1031C26B7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75" y="4556125"/>
            <a:ext cx="2370138" cy="430213"/>
          </a:xfrm>
          <a:prstGeom prst="rect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Item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to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disclose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）～（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）：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institution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66591CCD-A4ED-4174-B526-6A31DF993F79}"/>
              </a:ext>
            </a:extLst>
          </p:cNvPr>
          <p:cNvSpPr/>
          <p:nvPr/>
        </p:nvSpPr>
        <p:spPr>
          <a:xfrm>
            <a:off x="688975" y="2263775"/>
            <a:ext cx="2540000" cy="5222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ja-JP" sz="2800" b="1" dirty="0">
                <a:latin typeface="+mj-lt"/>
              </a:rPr>
              <a:t>References 2</a:t>
            </a:r>
            <a:endParaRPr lang="ja-JP" altLang="en-US" sz="2800" b="1" dirty="0"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943</Words>
  <Application>Microsoft Office PowerPoint</Application>
  <PresentationFormat>画面に合わせる (4:3)</PresentationFormat>
  <Paragraphs>125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Meiryo UI</vt:lpstr>
      <vt:lpstr>ＭＳ 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2017-01-26T06:46:09Z</dcterms:created>
  <dcterms:modified xsi:type="dcterms:W3CDTF">2024-10-18T08:41:25Z</dcterms:modified>
</cp:coreProperties>
</file>